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7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/>
    <p:restoredTop sz="95673"/>
  </p:normalViewPr>
  <p:slideViewPr>
    <p:cSldViewPr snapToGrid="0" snapToObjects="1">
      <p:cViewPr varScale="1">
        <p:scale>
          <a:sx n="81" d="100"/>
          <a:sy n="81" d="100"/>
        </p:scale>
        <p:origin x="-3336" y="-90"/>
      </p:cViewPr>
      <p:guideLst>
        <p:guide orient="horz" pos="312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3077282"/>
            <a:ext cx="5829300" cy="21233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613400"/>
            <a:ext cx="4800600" cy="253153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60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207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811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415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3018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62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6226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83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221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31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96700"/>
            <a:ext cx="1543050" cy="845220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96700"/>
            <a:ext cx="4514850" cy="84522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10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373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6365523"/>
            <a:ext cx="5829300" cy="1967442"/>
          </a:xfrm>
        </p:spPr>
        <p:txBody>
          <a:bodyPr anchor="t"/>
          <a:lstStyle>
            <a:lvl1pPr algn="l">
              <a:defRPr sz="5778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4198586"/>
            <a:ext cx="5829300" cy="2166937"/>
          </a:xfrm>
        </p:spPr>
        <p:txBody>
          <a:bodyPr anchor="b"/>
          <a:lstStyle>
            <a:lvl1pPr marL="0" indent="0">
              <a:buNone/>
              <a:defRPr sz="2889">
                <a:solidFill>
                  <a:schemeClr val="tx1">
                    <a:tint val="75000"/>
                  </a:schemeClr>
                </a:solidFill>
              </a:defRPr>
            </a:lvl1pPr>
            <a:lvl2pPr marL="66038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2075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3pPr>
            <a:lvl4pPr marL="1981139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4pPr>
            <a:lvl5pPr marL="2641519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5pPr>
            <a:lvl6pPr marL="330189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6pPr>
            <a:lvl7pPr marL="396227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7pPr>
            <a:lvl8pPr marL="4622658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8pPr>
            <a:lvl9pPr marL="5283037" indent="0">
              <a:buNone/>
              <a:defRPr sz="202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286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311401"/>
            <a:ext cx="3028950" cy="6537502"/>
          </a:xfrm>
        </p:spPr>
        <p:txBody>
          <a:bodyPr/>
          <a:lstStyle>
            <a:lvl1pPr>
              <a:defRPr sz="4044"/>
            </a:lvl1pPr>
            <a:lvl2pPr>
              <a:defRPr sz="3467"/>
            </a:lvl2pPr>
            <a:lvl3pPr>
              <a:defRPr sz="2889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311401"/>
            <a:ext cx="3028950" cy="6537502"/>
          </a:xfrm>
        </p:spPr>
        <p:txBody>
          <a:bodyPr/>
          <a:lstStyle>
            <a:lvl1pPr>
              <a:defRPr sz="4044"/>
            </a:lvl1pPr>
            <a:lvl2pPr>
              <a:defRPr sz="3467"/>
            </a:lvl2pPr>
            <a:lvl3pPr>
              <a:defRPr sz="2889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41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217385"/>
            <a:ext cx="3030141" cy="924101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3141486"/>
            <a:ext cx="3030141" cy="5707416"/>
          </a:xfrm>
        </p:spPr>
        <p:txBody>
          <a:bodyPr/>
          <a:lstStyle>
            <a:lvl1pPr>
              <a:defRPr sz="3467"/>
            </a:lvl1pPr>
            <a:lvl2pPr>
              <a:defRPr sz="2889"/>
            </a:lvl2pPr>
            <a:lvl3pPr>
              <a:defRPr sz="2600"/>
            </a:lvl3pPr>
            <a:lvl4pPr>
              <a:defRPr sz="2311"/>
            </a:lvl4pPr>
            <a:lvl5pPr>
              <a:defRPr sz="2311"/>
            </a:lvl5pPr>
            <a:lvl6pPr>
              <a:defRPr sz="2311"/>
            </a:lvl6pPr>
            <a:lvl7pPr>
              <a:defRPr sz="2311"/>
            </a:lvl7pPr>
            <a:lvl8pPr>
              <a:defRPr sz="2311"/>
            </a:lvl8pPr>
            <a:lvl9pPr>
              <a:defRPr sz="231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217385"/>
            <a:ext cx="3031331" cy="924101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3141486"/>
            <a:ext cx="3031331" cy="5707416"/>
          </a:xfrm>
        </p:spPr>
        <p:txBody>
          <a:bodyPr/>
          <a:lstStyle>
            <a:lvl1pPr>
              <a:defRPr sz="3467"/>
            </a:lvl1pPr>
            <a:lvl2pPr>
              <a:defRPr sz="2889"/>
            </a:lvl2pPr>
            <a:lvl3pPr>
              <a:defRPr sz="2600"/>
            </a:lvl3pPr>
            <a:lvl4pPr>
              <a:defRPr sz="2311"/>
            </a:lvl4pPr>
            <a:lvl5pPr>
              <a:defRPr sz="2311"/>
            </a:lvl5pPr>
            <a:lvl6pPr>
              <a:defRPr sz="2311"/>
            </a:lvl6pPr>
            <a:lvl7pPr>
              <a:defRPr sz="2311"/>
            </a:lvl7pPr>
            <a:lvl8pPr>
              <a:defRPr sz="2311"/>
            </a:lvl8pPr>
            <a:lvl9pPr>
              <a:defRPr sz="2311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22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57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23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94405"/>
            <a:ext cx="2256235" cy="1678517"/>
          </a:xfrm>
        </p:spPr>
        <p:txBody>
          <a:bodyPr anchor="b"/>
          <a:lstStyle>
            <a:lvl1pPr algn="l">
              <a:defRPr sz="288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94406"/>
            <a:ext cx="3833813" cy="8454497"/>
          </a:xfrm>
        </p:spPr>
        <p:txBody>
          <a:bodyPr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072923"/>
            <a:ext cx="2256235" cy="6775980"/>
          </a:xfrm>
        </p:spPr>
        <p:txBody>
          <a:bodyPr/>
          <a:lstStyle>
            <a:lvl1pPr marL="0" indent="0">
              <a:buNone/>
              <a:defRPr sz="2022"/>
            </a:lvl1pPr>
            <a:lvl2pPr marL="660380" indent="0">
              <a:buNone/>
              <a:defRPr sz="1733"/>
            </a:lvl2pPr>
            <a:lvl3pPr marL="1320759" indent="0">
              <a:buNone/>
              <a:defRPr sz="1444"/>
            </a:lvl3pPr>
            <a:lvl4pPr marL="1981139" indent="0">
              <a:buNone/>
              <a:defRPr sz="1300"/>
            </a:lvl4pPr>
            <a:lvl5pPr marL="2641519" indent="0">
              <a:buNone/>
              <a:defRPr sz="1300"/>
            </a:lvl5pPr>
            <a:lvl6pPr marL="3301898" indent="0">
              <a:buNone/>
              <a:defRPr sz="1300"/>
            </a:lvl6pPr>
            <a:lvl7pPr marL="3962278" indent="0">
              <a:buNone/>
              <a:defRPr sz="1300"/>
            </a:lvl7pPr>
            <a:lvl8pPr marL="4622658" indent="0">
              <a:buNone/>
              <a:defRPr sz="1300"/>
            </a:lvl8pPr>
            <a:lvl9pPr marL="5283037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479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934200"/>
            <a:ext cx="4114800" cy="818622"/>
          </a:xfrm>
        </p:spPr>
        <p:txBody>
          <a:bodyPr anchor="b"/>
          <a:lstStyle>
            <a:lvl1pPr algn="l">
              <a:defRPr sz="288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85119"/>
            <a:ext cx="4114800" cy="5943600"/>
          </a:xfrm>
        </p:spPr>
        <p:txBody>
          <a:bodyPr/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752822"/>
            <a:ext cx="4114800" cy="1162578"/>
          </a:xfrm>
        </p:spPr>
        <p:txBody>
          <a:bodyPr/>
          <a:lstStyle>
            <a:lvl1pPr marL="0" indent="0">
              <a:buNone/>
              <a:defRPr sz="2022"/>
            </a:lvl1pPr>
            <a:lvl2pPr marL="660380" indent="0">
              <a:buNone/>
              <a:defRPr sz="1733"/>
            </a:lvl2pPr>
            <a:lvl3pPr marL="1320759" indent="0">
              <a:buNone/>
              <a:defRPr sz="1444"/>
            </a:lvl3pPr>
            <a:lvl4pPr marL="1981139" indent="0">
              <a:buNone/>
              <a:defRPr sz="1300"/>
            </a:lvl4pPr>
            <a:lvl5pPr marL="2641519" indent="0">
              <a:buNone/>
              <a:defRPr sz="1300"/>
            </a:lvl5pPr>
            <a:lvl6pPr marL="3301898" indent="0">
              <a:buNone/>
              <a:defRPr sz="1300"/>
            </a:lvl6pPr>
            <a:lvl7pPr marL="3962278" indent="0">
              <a:buNone/>
              <a:defRPr sz="1300"/>
            </a:lvl7pPr>
            <a:lvl8pPr marL="4622658" indent="0">
              <a:buNone/>
              <a:defRPr sz="1300"/>
            </a:lvl8pPr>
            <a:lvl9pPr marL="5283037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02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96699"/>
            <a:ext cx="6172200" cy="1651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311401"/>
            <a:ext cx="6172200" cy="653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DC760D-E851-4646-838E-086A06948837}" type="datetimeFigureOut">
              <a:rPr lang="en-US" smtClean="0"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9181395"/>
            <a:ext cx="2171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9181395"/>
            <a:ext cx="16002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3B4655-6051-AB44-AB9D-3012D91A9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823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</p:sldLayoutIdLst>
  <p:txStyles>
    <p:titleStyle>
      <a:lvl1pPr algn="ctr" defTabSz="660380" rtl="0" eaLnBrk="1" latinLnBrk="0" hangingPunct="1">
        <a:spcBef>
          <a:spcPct val="0"/>
        </a:spcBef>
        <a:buNone/>
        <a:defRPr sz="63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95285" indent="-495285" algn="l" defTabSz="660380" rtl="0" eaLnBrk="1" latinLnBrk="0" hangingPunct="1">
        <a:spcBef>
          <a:spcPct val="20000"/>
        </a:spcBef>
        <a:buFont typeface="Arial"/>
        <a:buChar char="•"/>
        <a:defRPr sz="4622" kern="1200">
          <a:solidFill>
            <a:schemeClr val="tx1"/>
          </a:solidFill>
          <a:latin typeface="+mn-lt"/>
          <a:ea typeface="+mn-ea"/>
          <a:cs typeface="+mn-cs"/>
        </a:defRPr>
      </a:lvl1pPr>
      <a:lvl2pPr marL="1073117" indent="-412737" algn="l" defTabSz="660380" rtl="0" eaLnBrk="1" latinLnBrk="0" hangingPunct="1">
        <a:spcBef>
          <a:spcPct val="20000"/>
        </a:spcBef>
        <a:buFont typeface="Arial"/>
        <a:buChar char="–"/>
        <a:defRPr sz="4044" kern="1200">
          <a:solidFill>
            <a:schemeClr val="tx1"/>
          </a:solidFill>
          <a:latin typeface="+mn-lt"/>
          <a:ea typeface="+mn-ea"/>
          <a:cs typeface="+mn-cs"/>
        </a:defRPr>
      </a:lvl2pPr>
      <a:lvl3pPr marL="1650949" indent="-330190" algn="l" defTabSz="660380" rtl="0" eaLnBrk="1" latinLnBrk="0" hangingPunct="1">
        <a:spcBef>
          <a:spcPct val="20000"/>
        </a:spcBef>
        <a:buFont typeface="Arial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3pPr>
      <a:lvl4pPr marL="2311329" indent="-330190" algn="l" defTabSz="660380" rtl="0" eaLnBrk="1" latinLnBrk="0" hangingPunct="1">
        <a:spcBef>
          <a:spcPct val="20000"/>
        </a:spcBef>
        <a:buFont typeface="Arial"/>
        <a:buChar char="–"/>
        <a:defRPr sz="2889" kern="1200">
          <a:solidFill>
            <a:schemeClr val="tx1"/>
          </a:solidFill>
          <a:latin typeface="+mn-lt"/>
          <a:ea typeface="+mn-ea"/>
          <a:cs typeface="+mn-cs"/>
        </a:defRPr>
      </a:lvl4pPr>
      <a:lvl5pPr marL="2971709" indent="-330190" algn="l" defTabSz="660380" rtl="0" eaLnBrk="1" latinLnBrk="0" hangingPunct="1">
        <a:spcBef>
          <a:spcPct val="20000"/>
        </a:spcBef>
        <a:buFont typeface="Arial"/>
        <a:buChar char="»"/>
        <a:defRPr sz="2889" kern="1200">
          <a:solidFill>
            <a:schemeClr val="tx1"/>
          </a:solidFill>
          <a:latin typeface="+mn-lt"/>
          <a:ea typeface="+mn-ea"/>
          <a:cs typeface="+mn-cs"/>
        </a:defRPr>
      </a:lvl5pPr>
      <a:lvl6pPr marL="3632088" indent="-330190" algn="l" defTabSz="660380" rtl="0" eaLnBrk="1" latinLnBrk="0" hangingPunct="1">
        <a:spcBef>
          <a:spcPct val="20000"/>
        </a:spcBef>
        <a:buFont typeface="Arial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660380" rtl="0" eaLnBrk="1" latinLnBrk="0" hangingPunct="1">
        <a:spcBef>
          <a:spcPct val="20000"/>
        </a:spcBef>
        <a:buFont typeface="Arial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660380" rtl="0" eaLnBrk="1" latinLnBrk="0" hangingPunct="1">
        <a:spcBef>
          <a:spcPct val="20000"/>
        </a:spcBef>
        <a:buFont typeface="Arial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660380" rtl="0" eaLnBrk="1" latinLnBrk="0" hangingPunct="1">
        <a:spcBef>
          <a:spcPct val="20000"/>
        </a:spcBef>
        <a:buFont typeface="Arial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6038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66038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66038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66038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66038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66038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66038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66038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66038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441957" y="2558187"/>
            <a:ext cx="4042917" cy="4509020"/>
            <a:chOff x="1441957" y="3196543"/>
            <a:chExt cx="4042917" cy="4509020"/>
          </a:xfrm>
        </p:grpSpPr>
        <p:sp>
          <p:nvSpPr>
            <p:cNvPr id="2" name="Rectangle 1"/>
            <p:cNvSpPr/>
            <p:nvPr/>
          </p:nvSpPr>
          <p:spPr>
            <a:xfrm>
              <a:off x="1441957" y="6700055"/>
              <a:ext cx="4042917" cy="10055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sz="1200" b="1" dirty="0" smtClean="0">
                  <a:latin typeface="Times New Roman" charset="0"/>
                  <a:ea typeface="Times New Roman" charset="0"/>
                  <a:cs typeface="Times New Roman" charset="0"/>
                </a:rPr>
                <a:t>Supplementary Figure 1. </a:t>
              </a:r>
              <a:r>
                <a:rPr lang="en-US" sz="1200" b="1" dirty="0">
                  <a:latin typeface="Times New Roman" charset="0"/>
                  <a:ea typeface="Times New Roman" charset="0"/>
                  <a:cs typeface="Times New Roman" charset="0"/>
                </a:rPr>
                <a:t>Analysis of 1-D SDS-PAGE of the </a:t>
              </a:r>
              <a:r>
                <a:rPr lang="en-US" sz="1200" b="1" dirty="0" smtClean="0">
                  <a:latin typeface="Times New Roman" charset="0"/>
                  <a:ea typeface="Times New Roman" charset="0"/>
                  <a:cs typeface="Times New Roman" charset="0"/>
                </a:rPr>
                <a:t>spinach proteins. </a:t>
              </a:r>
              <a:r>
                <a:rPr lang="en-US" sz="1200" dirty="0" smtClean="0">
                  <a:latin typeface="Times New Roman" charset="0"/>
                  <a:ea typeface="Times New Roman" charset="0"/>
                  <a:cs typeface="Times New Roman" charset="0"/>
                </a:rPr>
                <a:t>Proteins extracted from three biological replicates were resolved </a:t>
              </a:r>
              <a:r>
                <a:rPr lang="en-US" sz="1200" dirty="0">
                  <a:latin typeface="Times New Roman" charset="0"/>
                  <a:ea typeface="Times New Roman" charset="0"/>
                  <a:cs typeface="Times New Roman" charset="0"/>
                </a:rPr>
                <a:t>in 12.5% polyacrylamide gel followed by CBB </a:t>
              </a:r>
              <a:r>
                <a:rPr lang="en-US" sz="1200" dirty="0" smtClean="0">
                  <a:latin typeface="Times New Roman" charset="0"/>
                  <a:ea typeface="Times New Roman" charset="0"/>
                  <a:cs typeface="Times New Roman" charset="0"/>
                </a:rPr>
                <a:t>R-250 staining</a:t>
              </a:r>
              <a:r>
                <a:rPr lang="en-US" sz="1200" dirty="0">
                  <a:latin typeface="Times New Roman" charset="0"/>
                  <a:ea typeface="Times New Roman" charset="0"/>
                  <a:cs typeface="Times New Roman" charset="0"/>
                </a:rPr>
                <a:t>. </a:t>
              </a:r>
              <a:r>
                <a:rPr lang="en-US" sz="1200" dirty="0" smtClean="0">
                  <a:latin typeface="Times New Roman" charset="0"/>
                  <a:ea typeface="Times New Roman" charset="0"/>
                  <a:cs typeface="Times New Roman" charset="0"/>
                </a:rPr>
                <a:t>R1-3, three biological replicates.</a:t>
              </a:r>
              <a:endParaRPr lang="en-US" sz="12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756369" y="3196543"/>
              <a:ext cx="1438856" cy="3266666"/>
              <a:chOff x="2808128" y="3196543"/>
              <a:chExt cx="1438856" cy="3266666"/>
            </a:xfrm>
          </p:grpSpPr>
          <p:sp>
            <p:nvSpPr>
              <p:cNvPr id="5" name="TextBox 4"/>
              <p:cNvSpPr txBox="1"/>
              <p:nvPr/>
            </p:nvSpPr>
            <p:spPr>
              <a:xfrm>
                <a:off x="2967604" y="3196543"/>
                <a:ext cx="37221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smtClean="0">
                    <a:latin typeface="Times New Roman" charset="0"/>
                    <a:ea typeface="Times New Roman" charset="0"/>
                    <a:cs typeface="Times New Roman" charset="0"/>
                  </a:rPr>
                  <a:t>R1</a:t>
                </a:r>
                <a:endParaRPr lang="en-US" sz="1200" b="1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3362372" y="3196699"/>
                <a:ext cx="37221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smtClean="0">
                    <a:latin typeface="Times New Roman" charset="0"/>
                    <a:ea typeface="Times New Roman" charset="0"/>
                    <a:cs typeface="Times New Roman" charset="0"/>
                  </a:rPr>
                  <a:t>R2</a:t>
                </a:r>
                <a:endParaRPr lang="en-US" sz="1200" b="1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3712915" y="3207205"/>
                <a:ext cx="37221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R3</a:t>
                </a:r>
                <a:endParaRPr lang="en-US" sz="1200" b="1" dirty="0"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grayscl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8401"/>
              <a:stretch/>
            </p:blipFill>
            <p:spPr>
              <a:xfrm>
                <a:off x="2808128" y="3419588"/>
                <a:ext cx="1438856" cy="304362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3722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46</TotalTime>
  <Words>41</Words>
  <Application>Microsoft Office PowerPoint</Application>
  <PresentationFormat>A4 Paper (210x297 mm)</PresentationFormat>
  <Paragraphs>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Default Theme</vt:lpstr>
      <vt:lpstr>PowerPoint Presentation</vt:lpstr>
    </vt:vector>
  </TitlesOfParts>
  <Company>sgblackpearl@gmail.com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Sudip  Ghosh</dc:creator>
  <cp:lastModifiedBy>SCHAKROBARTY</cp:lastModifiedBy>
  <cp:revision>11</cp:revision>
  <dcterms:created xsi:type="dcterms:W3CDTF">2014-09-24T11:41:29Z</dcterms:created>
  <dcterms:modified xsi:type="dcterms:W3CDTF">2016-06-22T12:09:13Z</dcterms:modified>
</cp:coreProperties>
</file>

<file path=docProps/thumbnail.jpeg>
</file>